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69" r:id="rId7"/>
    <p:sldId id="270" r:id="rId8"/>
    <p:sldId id="271" r:id="rId9"/>
    <p:sldId id="272" r:id="rId10"/>
    <p:sldId id="273" r:id="rId11"/>
    <p:sldId id="266" r:id="rId12"/>
    <p:sldId id="274" r:id="rId13"/>
    <p:sldId id="277" r:id="rId14"/>
    <p:sldId id="275" r:id="rId15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93" d="100"/>
          <a:sy n="93" d="100"/>
        </p:scale>
        <p:origin x="102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1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25537A-6DBF-40A7-925A-3F6A4BD55D89}" type="datetime1">
              <a:rPr lang="es-MX" smtClean="0"/>
              <a:t>06/12/2023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0CB90-9B7F-4AEA-BAC1-4EC84B7C7A5E}" type="datetime1">
              <a:rPr lang="es-MX" smtClean="0"/>
              <a:t>06/12/2023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 dirty="0"/>
              <a:t>Editar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s-MX" noProof="0" smtClean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1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7F6419-09AF-4E78-AE05-E4F045AF2F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AD05462-F2DC-43D4-9D8B-7D73FBA9B481}" type="datetime1">
              <a:rPr lang="es-MX" smtClean="0"/>
              <a:t>06/12/2023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10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B7B519-7A36-4F6B-9992-3CEC2E41DF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377B31-BFF9-422A-9EC4-9CB296181E57}" type="datetime1">
              <a:rPr lang="es-MX" smtClean="0"/>
              <a:t>06/12/2023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1392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11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332C97-437C-47B3-9576-CD93750429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664F95-4F10-44DF-9C9F-9901B575D47E}" type="datetime1">
              <a:rPr lang="es-MX" smtClean="0"/>
              <a:t>06/12/2023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2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2DD02F-AC63-484F-81A4-0E4821A87CE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99F68A-307E-43DC-B6E5-3A52D335CBE6}" type="datetime1">
              <a:rPr lang="es-MX" smtClean="0"/>
              <a:t>06/12/2023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3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753FC7-7072-45DA-BE55-F9188BBB0DF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799482B-F70E-4BE1-A328-0C3AD10F4695}" type="datetime1">
              <a:rPr lang="es-MX" smtClean="0"/>
              <a:t>06/12/2023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4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DC53EC-AB43-4BC9-AF20-64369DD0975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E4FB98-0DC5-40F6-BB67-3667BECC93D0}" type="datetime1">
              <a:rPr lang="es-MX" smtClean="0"/>
              <a:t>06/12/2023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5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11FCF8-2E6A-4953-8535-A6932193DF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9F06A51-4A7A-42AF-A75C-398DC176C427}" type="datetime1">
              <a:rPr lang="es-MX" smtClean="0"/>
              <a:t>06/12/2023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6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B7B519-7A36-4F6B-9992-3CEC2E41DF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377B31-BFF9-422A-9EC4-9CB296181E57}" type="datetime1">
              <a:rPr lang="es-MX" smtClean="0"/>
              <a:t>06/12/2023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7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64C297-D9F4-47BD-BE40-47CB0C7E9F9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581A173-8A75-46AF-A488-59BB3014E403}" type="datetime1">
              <a:rPr lang="es-MX" smtClean="0"/>
              <a:t>06/12/2023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9822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8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95B931-EF45-48F1-BA7D-BF5DE786A4E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3FCDC40-24D3-4BEA-A19B-31B74FF38B15}" type="datetime1">
              <a:rPr lang="es-MX" smtClean="0"/>
              <a:t>06/12/2023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0794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MX" smtClean="0"/>
              <a:t>9</a:t>
            </a:fld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5E7559-799C-4FA0-8EE1-2CB8616063A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A946EE0-D1B5-4CFB-8503-702D60F72F79}" type="datetime1">
              <a:rPr lang="es-MX" smtClean="0"/>
              <a:t>06/12/2023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MX" noProof="0" dirty="0"/>
              <a:t>El título va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  <a:endParaRPr lang="es-MX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 dirty="0"/>
              <a:t>correo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es-MX" noProof="0" dirty="0"/>
              <a:t>URL del sitio web aquí</a:t>
            </a:r>
          </a:p>
        </p:txBody>
      </p:sp>
      <p:pic>
        <p:nvPicPr>
          <p:cNvPr id="17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Sobr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áfico 19" descr="Red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 dirty="0"/>
              <a:t>correo</a:t>
            </a:r>
          </a:p>
        </p:txBody>
      </p:sp>
      <p:sp>
        <p:nvSpPr>
          <p:cNvPr id="22" name="Marcador de texto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MX" noProof="0" dirty="0"/>
              <a:t>URL del sitio web aquí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 dirty="0"/>
              <a:t>El título va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 dirty="0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a libre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 dirty="0"/>
              </a:p>
            </p:txBody>
          </p:sp>
          <p:sp>
            <p:nvSpPr>
              <p:cNvPr id="20" name="Forma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 dirty="0"/>
              </a:p>
            </p:txBody>
          </p:sp>
        </p:grpSp>
      </p:grp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a libre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5" name="Forma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6" name="Forma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  <p:sp>
        <p:nvSpPr>
          <p:cNvPr id="27" name="Marcador de posición de contenido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a libre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0" name="Forma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2" name="Forma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3" name="Forma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4" name="Forma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9" name="Marcador de posición de contenido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a libre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2" name="Forma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3" name="Forma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8" name="Marcador de posición de contenido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 dirty="0"/>
              <a:t>El título va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  <a:endParaRPr lang="es-MX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 dirty="0"/>
              <a:t>El texto ficticio va aquí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b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2" name="Forma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  <a:endParaRPr lang="es-MX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3" name="Marcador de posición de imagen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 dirty="0"/>
              <a:t>icono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accent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Tema 01 va aquí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Tema 02 va aquí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4" name="Marcador de posición de imagen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 dirty="0"/>
              <a:t>icono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9" name="Marcador de posición de imagen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a libre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7" name="Forma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8" name="Forma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Ejecutivo 01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Ejecutivo 01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Ejecutivo 01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MX" noProof="0" dirty="0"/>
              <a:t>Ejecutivo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 dirty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 dirty="0"/>
              <a:t>Editar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50EE0A8-C4C3-4A02-92D3-E8E879751226}" type="datetime1">
              <a:rPr lang="es-MX" noProof="0" smtClean="0"/>
              <a:t>06/12/2023</a:t>
            </a:fld>
            <a:endParaRPr lang="es-MX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s-MX" noProof="0" smtClean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dirty="0"/>
              <a:t>Mesa de sujeción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Automatización industrial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 rot="5400000">
            <a:off x="871420" y="857251"/>
            <a:ext cx="5305661" cy="5143498"/>
          </a:xfr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1543882"/>
            <a:ext cx="11150600" cy="920336"/>
          </a:xfrm>
        </p:spPr>
        <p:txBody>
          <a:bodyPr rtlCol="0"/>
          <a:lstStyle/>
          <a:p>
            <a:pPr rtl="0"/>
            <a:r>
              <a:rPr lang="es-MX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 rtl="0">
              <a:lnSpc>
                <a:spcPct val="150000"/>
              </a:lnSpc>
            </a:pPr>
            <a:r>
              <a:rPr lang="es-MX" dirty="0">
                <a:effectLst/>
                <a:latin typeface="-apple-system"/>
              </a:rPr>
              <a:t>En conclusión, el proyecto de automatización ha demostrado ser eficiente al desarrollar un sistema que activa la prensa para apretar el tocho de aluminio en respuesta a la detección del sensor. Este enfoque mejora la productividad al eliminar la necesidad de intervención manual, aumentando la velocidad y precisión del proceso. </a:t>
            </a:r>
            <a:endParaRPr lang="es-MX" sz="16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MX" smtClean="0"/>
              <a:pPr rtl="0"/>
              <a:t>10</a:t>
            </a:fld>
            <a:endParaRPr lang="es-MX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>
              <a:lnSpc>
                <a:spcPct val="150000"/>
              </a:lnSpc>
            </a:pPr>
            <a:r>
              <a:rPr lang="es-MX" dirty="0">
                <a:effectLst/>
                <a:latin typeface="-apple-system"/>
              </a:rPr>
              <a:t>Además, se observa una reducción en los errores y un mayor control sobre la calidad del producto. La implementación de esta automatización no solo optimiza la producción, sino que también contribuye a un entorno de trabajo más seguro al minimizar la exposición a situaciones de riesgo asociadas con la manipulación manual.</a:t>
            </a:r>
            <a:endParaRPr lang="es-MX" sz="1600" dirty="0"/>
          </a:p>
        </p:txBody>
      </p:sp>
      <p:pic>
        <p:nvPicPr>
          <p:cNvPr id="17" name="Gráfico 16" descr="Cheers con relleno sólido">
            <a:extLst>
              <a:ext uri="{FF2B5EF4-FFF2-40B4-BE49-F238E27FC236}">
                <a16:creationId xmlns:a16="http://schemas.microsoft.com/office/drawing/2014/main" id="{21EB1E24-21D3-4B55-8372-51EF6BA7C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7027" y="1749288"/>
            <a:ext cx="914400" cy="914400"/>
          </a:xfrm>
          <a:prstGeom prst="rect">
            <a:avLst/>
          </a:prstGeom>
        </p:spPr>
      </p:pic>
      <p:pic>
        <p:nvPicPr>
          <p:cNvPr id="19" name="Gráfico 18" descr="Clapping hands con relleno sólido">
            <a:extLst>
              <a:ext uri="{FF2B5EF4-FFF2-40B4-BE49-F238E27FC236}">
                <a16:creationId xmlns:a16="http://schemas.microsoft.com/office/drawing/2014/main" id="{0E31271F-70F2-4FCB-A1E9-C4E7B5812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9500" y="47414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3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paisaje urbano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Contexto y Problemática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MX" dirty="0"/>
              <a:t>Durante la manufactura con la fresadora existe mucho tiempo muerto, que en la industria representa muchas pérdidas económicas y de producción.</a:t>
            </a:r>
          </a:p>
          <a:p>
            <a:pPr rtl="0"/>
            <a:r>
              <a:rPr lang="es-MX" dirty="0"/>
              <a:t>Contar con una mesa de sujeción reduce el tiempo para comenzar a manufacturar tu materia prima, lo que representar aprovechamiento de tiempo y mejoras en producción.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MX" smtClean="0"/>
              <a:pPr rtl="0"/>
              <a:t>2</a:t>
            </a:fld>
            <a:endParaRPr lang="es-MX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A9F7AE8-A1D8-4C66-A2B3-C8FEBD7728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338" b="2338"/>
          <a:stretch>
            <a:fillRect/>
          </a:stretch>
        </p:blipFill>
        <p:spPr>
          <a:xfrm>
            <a:off x="2986450" y="2644896"/>
            <a:ext cx="6206400" cy="4587625"/>
          </a:xfrm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789" y="2744159"/>
            <a:ext cx="3991476" cy="4351338"/>
          </a:xfrm>
        </p:spPr>
        <p:txBody>
          <a:bodyPr rtlCol="0"/>
          <a:lstStyle/>
          <a:p>
            <a:pPr marL="0" indent="0" rtl="0">
              <a:buNone/>
            </a:pPr>
            <a:r>
              <a:rPr lang="es-MX" sz="1800" dirty="0"/>
              <a:t>Contamos con un sensor de </a:t>
            </a:r>
            <a:r>
              <a:rPr lang="es-MX" sz="1800" dirty="0" err="1"/>
              <a:t>metales,que</a:t>
            </a:r>
            <a:r>
              <a:rPr lang="es-MX" sz="1800" dirty="0"/>
              <a:t> al momento de colocar la materia prima acciona los cilindros para que sea sujetado.</a:t>
            </a:r>
          </a:p>
          <a:p>
            <a:pPr marL="0" indent="0" rtl="0">
              <a:buNone/>
            </a:pPr>
            <a:r>
              <a:rPr lang="es-MX" sz="1800" dirty="0"/>
              <a:t>Esto ayuda en la reducción de tiempo para la fabricación de la pieza.</a:t>
            </a:r>
          </a:p>
          <a:p>
            <a:pPr marL="0" indent="0" rtl="0">
              <a:buNone/>
            </a:pPr>
            <a:endParaRPr lang="es-MX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MX" smtClean="0"/>
              <a:pPr rtl="0"/>
              <a:t>3</a:t>
            </a:fld>
            <a:endParaRPr lang="es-MX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 rot="5400000">
            <a:off x="5939033" y="605033"/>
            <a:ext cx="7146248" cy="5359686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89" y="920836"/>
            <a:ext cx="4937211" cy="1325563"/>
          </a:xfrm>
        </p:spPr>
        <p:txBody>
          <a:bodyPr rtlCol="0"/>
          <a:lstStyle/>
          <a:p>
            <a:pPr rtl="0"/>
            <a:r>
              <a:rPr lang="es-MX" dirty="0"/>
              <a:t>Propuesta de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35208"/>
            <a:ext cx="4937211" cy="1325563"/>
          </a:xfrm>
        </p:spPr>
        <p:txBody>
          <a:bodyPr rtlCol="0"/>
          <a:lstStyle/>
          <a:p>
            <a:pPr rtl="0"/>
            <a:r>
              <a:rPr lang="es-MX" dirty="0"/>
              <a:t>Planos eléctricos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EACDD14-58FE-40E9-9252-E6B3882F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64" y="1174288"/>
            <a:ext cx="10906978" cy="45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Planos Neumáticos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4CE86AC3-35C5-4E79-87A6-59FCC5C2F7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4318AFF9-CCD4-44DE-9E4E-5C0DE4D6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90" y="1054387"/>
            <a:ext cx="7925096" cy="603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Simulación de </a:t>
            </a:r>
            <a:r>
              <a:rPr lang="es-MX" dirty="0" err="1"/>
              <a:t>Fluidsim</a:t>
            </a:r>
            <a:endParaRPr lang="es-MX" dirty="0"/>
          </a:p>
        </p:txBody>
      </p:sp>
      <p:pic>
        <p:nvPicPr>
          <p:cNvPr id="20" name="Proyecto final (1)">
            <a:hlinkClick r:id="" action="ppaction://media"/>
            <a:extLst>
              <a:ext uri="{FF2B5EF4-FFF2-40B4-BE49-F238E27FC236}">
                <a16:creationId xmlns:a16="http://schemas.microsoft.com/office/drawing/2014/main" id="{A83E85A8-6F1F-4C69-8ADA-8C41E8E967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934" y="1166957"/>
            <a:ext cx="8142608" cy="55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Programa de </a:t>
            </a:r>
            <a:r>
              <a:rPr lang="es-MX" dirty="0" err="1"/>
              <a:t>Plc</a:t>
            </a:r>
            <a:endParaRPr lang="es-MX" dirty="0"/>
          </a:p>
        </p:txBody>
      </p:sp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6A746151-693E-48A8-B8EC-4AA8E2C2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166957"/>
            <a:ext cx="57721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">
            <a:extLst>
              <a:ext uri="{FF2B5EF4-FFF2-40B4-BE49-F238E27FC236}">
                <a16:creationId xmlns:a16="http://schemas.microsoft.com/office/drawing/2014/main" id="{224241B9-4D29-4141-9868-2A0E4147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98" y="2100407"/>
            <a:ext cx="57816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">
            <a:extLst>
              <a:ext uri="{FF2B5EF4-FFF2-40B4-BE49-F238E27FC236}">
                <a16:creationId xmlns:a16="http://schemas.microsoft.com/office/drawing/2014/main" id="{D0793F45-2F8E-426D-A2DB-9669F35B5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18" y="3429000"/>
            <a:ext cx="55530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n">
            <a:extLst>
              <a:ext uri="{FF2B5EF4-FFF2-40B4-BE49-F238E27FC236}">
                <a16:creationId xmlns:a16="http://schemas.microsoft.com/office/drawing/2014/main" id="{ED7DA36E-6EBC-48A4-BAF5-01BBD1B49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4938568"/>
            <a:ext cx="58578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Video del prototipo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-MX" dirty="0"/>
              <a:t>9</a:t>
            </a:r>
          </a:p>
        </p:txBody>
      </p:sp>
      <p:pic>
        <p:nvPicPr>
          <p:cNvPr id="2" name="VID-20231205-WA0019.mp4">
            <a:hlinkClick r:id="" action="ppaction://media"/>
            <a:extLst>
              <a:ext uri="{FF2B5EF4-FFF2-40B4-BE49-F238E27FC236}">
                <a16:creationId xmlns:a16="http://schemas.microsoft.com/office/drawing/2014/main" id="{7B3065FA-C7DE-C1C8-24A3-EA5256E8B8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9787" y="1410527"/>
            <a:ext cx="8482901" cy="480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Lista de materiales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MX" smtClean="0"/>
              <a:pPr rtl="0"/>
              <a:t>9</a:t>
            </a:fld>
            <a:endParaRPr lang="es-MX" dirty="0"/>
          </a:p>
        </p:txBody>
      </p:sp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113507" y="1853984"/>
            <a:ext cx="1349560" cy="1491210"/>
          </a:xfr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es-MX" dirty="0"/>
              <a:t>Cables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es-MX" dirty="0"/>
              <a:t>6 Botones y 6 </a:t>
            </a:r>
            <a:r>
              <a:rPr lang="es-MX" dirty="0" err="1"/>
              <a:t>Lamparas</a:t>
            </a:r>
            <a:endParaRPr lang="es-MX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es-MX" dirty="0"/>
              <a:t>1 PLC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es-MX" dirty="0"/>
              <a:t>4 Cilindros neumáticos</a:t>
            </a:r>
          </a:p>
        </p:txBody>
      </p:sp>
      <p:sp>
        <p:nvSpPr>
          <p:cNvPr id="28" name="Marcador de contenido 8">
            <a:extLst>
              <a:ext uri="{FF2B5EF4-FFF2-40B4-BE49-F238E27FC236}">
                <a16:creationId xmlns:a16="http://schemas.microsoft.com/office/drawing/2014/main" id="{3632521F-1F2C-45EB-8796-35CD0C5956EB}"/>
              </a:ext>
            </a:extLst>
          </p:cNvPr>
          <p:cNvSpPr txBox="1">
            <a:spLocks/>
          </p:cNvSpPr>
          <p:nvPr/>
        </p:nvSpPr>
        <p:spPr>
          <a:xfrm>
            <a:off x="440548" y="5725390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4 válvulas </a:t>
            </a:r>
            <a:r>
              <a:rPr lang="es-MX" dirty="0" err="1"/>
              <a:t>electroneumaticas</a:t>
            </a:r>
            <a:endParaRPr lang="es-MX" dirty="0"/>
          </a:p>
        </p:txBody>
      </p:sp>
      <p:pic>
        <p:nvPicPr>
          <p:cNvPr id="3080" name="Picture 8" descr="Pastilla termomagnetica S200-3P-K, 3 polos, curva C, 20 A de corriente  mod.203-c20">
            <a:extLst>
              <a:ext uri="{FF2B5EF4-FFF2-40B4-BE49-F238E27FC236}">
                <a16:creationId xmlns:a16="http://schemas.microsoft.com/office/drawing/2014/main" id="{67715692-C3EA-4274-B707-93229D66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80" y="3429000"/>
            <a:ext cx="3036053" cy="30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Marcador de contenido 10">
            <a:extLst>
              <a:ext uri="{FF2B5EF4-FFF2-40B4-BE49-F238E27FC236}">
                <a16:creationId xmlns:a16="http://schemas.microsoft.com/office/drawing/2014/main" id="{647C9111-B0DA-41CB-86C5-5C1B91D409AD}"/>
              </a:ext>
            </a:extLst>
          </p:cNvPr>
          <p:cNvSpPr txBox="1">
            <a:spLocks/>
          </p:cNvSpPr>
          <p:nvPr/>
        </p:nvSpPr>
        <p:spPr>
          <a:xfrm>
            <a:off x="3293947" y="5725390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 fuente de 24 V</a:t>
            </a:r>
          </a:p>
        </p:txBody>
      </p:sp>
      <p:sp>
        <p:nvSpPr>
          <p:cNvPr id="30" name="Marcador de contenido 12">
            <a:extLst>
              <a:ext uri="{FF2B5EF4-FFF2-40B4-BE49-F238E27FC236}">
                <a16:creationId xmlns:a16="http://schemas.microsoft.com/office/drawing/2014/main" id="{284A5491-508A-4C5A-9C33-8F245531C519}"/>
              </a:ext>
            </a:extLst>
          </p:cNvPr>
          <p:cNvSpPr txBox="1">
            <a:spLocks/>
          </p:cNvSpPr>
          <p:nvPr/>
        </p:nvSpPr>
        <p:spPr>
          <a:xfrm>
            <a:off x="6132683" y="5725390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 interruptor </a:t>
            </a:r>
            <a:r>
              <a:rPr lang="es-MX" dirty="0" err="1"/>
              <a:t>electromagnetico</a:t>
            </a:r>
            <a:endParaRPr lang="es-MX" dirty="0"/>
          </a:p>
        </p:txBody>
      </p:sp>
      <p:sp>
        <p:nvSpPr>
          <p:cNvPr id="31" name="Marcador de contenido 14">
            <a:extLst>
              <a:ext uri="{FF2B5EF4-FFF2-40B4-BE49-F238E27FC236}">
                <a16:creationId xmlns:a16="http://schemas.microsoft.com/office/drawing/2014/main" id="{7A5AABDE-5F6E-46AD-9816-48963CD8BE1A}"/>
              </a:ext>
            </a:extLst>
          </p:cNvPr>
          <p:cNvSpPr txBox="1">
            <a:spLocks/>
          </p:cNvSpPr>
          <p:nvPr/>
        </p:nvSpPr>
        <p:spPr>
          <a:xfrm>
            <a:off x="8985066" y="5725390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 sensor de metales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1D0A5B23-BAE7-495B-9717-6B2E473F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942" y="4116145"/>
            <a:ext cx="846525" cy="1609245"/>
          </a:xfrm>
          <a:prstGeom prst="rect">
            <a:avLst/>
          </a:prstGeom>
        </p:spPr>
      </p:pic>
      <p:pic>
        <p:nvPicPr>
          <p:cNvPr id="3074" name="Picture 2" descr="Diferencia entre Válvulas Biestables y Válvulas Monoestables – QBPROFE  Academy">
            <a:extLst>
              <a:ext uri="{FF2B5EF4-FFF2-40B4-BE49-F238E27FC236}">
                <a16:creationId xmlns:a16="http://schemas.microsoft.com/office/drawing/2014/main" id="{96456F30-46BB-41CE-AD12-FB06BFDA0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8"/>
          <a:stretch/>
        </p:blipFill>
        <p:spPr bwMode="auto">
          <a:xfrm>
            <a:off x="1200351" y="4075401"/>
            <a:ext cx="1423403" cy="160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nsor Inductivo Detector De Metales Lj12a3-4-z/bx">
            <a:extLst>
              <a:ext uri="{FF2B5EF4-FFF2-40B4-BE49-F238E27FC236}">
                <a16:creationId xmlns:a16="http://schemas.microsoft.com/office/drawing/2014/main" id="{0D653948-5012-4994-8A9A-AAD498B3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785" y="4040134"/>
            <a:ext cx="1761265" cy="176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Lámparas Piloto y Pulsadores.">
            <a:extLst>
              <a:ext uri="{FF2B5EF4-FFF2-40B4-BE49-F238E27FC236}">
                <a16:creationId xmlns:a16="http://schemas.microsoft.com/office/drawing/2014/main" id="{43E1D14D-05DF-4B74-92F5-95790275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353" y="1447889"/>
            <a:ext cx="2009891" cy="20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ontrolador lógico programable PLC Fabricante | ETW Mexico">
            <a:extLst>
              <a:ext uri="{FF2B5EF4-FFF2-40B4-BE49-F238E27FC236}">
                <a16:creationId xmlns:a16="http://schemas.microsoft.com/office/drawing/2014/main" id="{FFD219D1-DFA1-4091-B111-12CE1686E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558" y="1211792"/>
            <a:ext cx="2956277" cy="221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ozamiento en cilindros neumáticos | Blog SEAS">
            <a:extLst>
              <a:ext uri="{FF2B5EF4-FFF2-40B4-BE49-F238E27FC236}">
                <a16:creationId xmlns:a16="http://schemas.microsoft.com/office/drawing/2014/main" id="{456647E2-7B84-4A5F-A822-7A402DCC2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4" t="-2188" r="14063" b="-423"/>
          <a:stretch/>
        </p:blipFill>
        <p:spPr bwMode="auto">
          <a:xfrm>
            <a:off x="8885185" y="1711805"/>
            <a:ext cx="2956277" cy="160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Marcador de contenido 10">
            <a:extLst>
              <a:ext uri="{FF2B5EF4-FFF2-40B4-BE49-F238E27FC236}">
                <a16:creationId xmlns:a16="http://schemas.microsoft.com/office/drawing/2014/main" id="{8941F8BC-CCA1-4B13-B17D-78DBAA2A0877}"/>
              </a:ext>
            </a:extLst>
          </p:cNvPr>
          <p:cNvSpPr txBox="1">
            <a:spLocks/>
          </p:cNvSpPr>
          <p:nvPr/>
        </p:nvSpPr>
        <p:spPr>
          <a:xfrm>
            <a:off x="9509813" y="371049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Costo total: $21,026</a:t>
            </a:r>
          </a:p>
        </p:txBody>
      </p:sp>
      <p:sp>
        <p:nvSpPr>
          <p:cNvPr id="49" name="Marcador de contenido 14">
            <a:extLst>
              <a:ext uri="{FF2B5EF4-FFF2-40B4-BE49-F238E27FC236}">
                <a16:creationId xmlns:a16="http://schemas.microsoft.com/office/drawing/2014/main" id="{8DAEDD0C-E05C-4200-9905-F050E8E256EE}"/>
              </a:ext>
            </a:extLst>
          </p:cNvPr>
          <p:cNvSpPr txBox="1">
            <a:spLocks/>
          </p:cNvSpPr>
          <p:nvPr/>
        </p:nvSpPr>
        <p:spPr>
          <a:xfrm>
            <a:off x="9667255" y="3808575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$920</a:t>
            </a:r>
          </a:p>
        </p:txBody>
      </p:sp>
      <p:sp>
        <p:nvSpPr>
          <p:cNvPr id="50" name="Marcador de contenido 14">
            <a:extLst>
              <a:ext uri="{FF2B5EF4-FFF2-40B4-BE49-F238E27FC236}">
                <a16:creationId xmlns:a16="http://schemas.microsoft.com/office/drawing/2014/main" id="{BF8876AF-8F62-458A-A716-CD48FF62B914}"/>
              </a:ext>
            </a:extLst>
          </p:cNvPr>
          <p:cNvSpPr txBox="1">
            <a:spLocks/>
          </p:cNvSpPr>
          <p:nvPr/>
        </p:nvSpPr>
        <p:spPr>
          <a:xfrm>
            <a:off x="1219833" y="3772033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$191</a:t>
            </a:r>
          </a:p>
        </p:txBody>
      </p:sp>
      <p:sp>
        <p:nvSpPr>
          <p:cNvPr id="51" name="Marcador de contenido 14">
            <a:extLst>
              <a:ext uri="{FF2B5EF4-FFF2-40B4-BE49-F238E27FC236}">
                <a16:creationId xmlns:a16="http://schemas.microsoft.com/office/drawing/2014/main" id="{DFF18B1C-1EE2-49DD-A404-FAAD6544FD5E}"/>
              </a:ext>
            </a:extLst>
          </p:cNvPr>
          <p:cNvSpPr txBox="1">
            <a:spLocks/>
          </p:cNvSpPr>
          <p:nvPr/>
        </p:nvSpPr>
        <p:spPr>
          <a:xfrm>
            <a:off x="4460584" y="3937289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$320</a:t>
            </a:r>
          </a:p>
        </p:txBody>
      </p:sp>
      <p:sp>
        <p:nvSpPr>
          <p:cNvPr id="52" name="Marcador de contenido 14">
            <a:extLst>
              <a:ext uri="{FF2B5EF4-FFF2-40B4-BE49-F238E27FC236}">
                <a16:creationId xmlns:a16="http://schemas.microsoft.com/office/drawing/2014/main" id="{AD71C01E-E73A-4F4B-BF00-4033A004879F}"/>
              </a:ext>
            </a:extLst>
          </p:cNvPr>
          <p:cNvSpPr txBox="1">
            <a:spLocks/>
          </p:cNvSpPr>
          <p:nvPr/>
        </p:nvSpPr>
        <p:spPr>
          <a:xfrm>
            <a:off x="6810080" y="3873703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$15,292</a:t>
            </a:r>
          </a:p>
        </p:txBody>
      </p:sp>
      <p:sp>
        <p:nvSpPr>
          <p:cNvPr id="53" name="Marcador de contenido 14">
            <a:extLst>
              <a:ext uri="{FF2B5EF4-FFF2-40B4-BE49-F238E27FC236}">
                <a16:creationId xmlns:a16="http://schemas.microsoft.com/office/drawing/2014/main" id="{BD607816-E3DF-4880-BE84-4D2B85074C63}"/>
              </a:ext>
            </a:extLst>
          </p:cNvPr>
          <p:cNvSpPr txBox="1">
            <a:spLocks/>
          </p:cNvSpPr>
          <p:nvPr/>
        </p:nvSpPr>
        <p:spPr>
          <a:xfrm>
            <a:off x="1537942" y="6208044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$1290</a:t>
            </a:r>
          </a:p>
        </p:txBody>
      </p:sp>
      <p:sp>
        <p:nvSpPr>
          <p:cNvPr id="54" name="Marcador de contenido 14">
            <a:extLst>
              <a:ext uri="{FF2B5EF4-FFF2-40B4-BE49-F238E27FC236}">
                <a16:creationId xmlns:a16="http://schemas.microsoft.com/office/drawing/2014/main" id="{E8D09CBB-A8C9-467E-A6C8-F91C311A7686}"/>
              </a:ext>
            </a:extLst>
          </p:cNvPr>
          <p:cNvSpPr txBox="1">
            <a:spLocks/>
          </p:cNvSpPr>
          <p:nvPr/>
        </p:nvSpPr>
        <p:spPr>
          <a:xfrm>
            <a:off x="3601783" y="6168674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$2433</a:t>
            </a:r>
          </a:p>
        </p:txBody>
      </p:sp>
      <p:sp>
        <p:nvSpPr>
          <p:cNvPr id="55" name="Marcador de contenido 14">
            <a:extLst>
              <a:ext uri="{FF2B5EF4-FFF2-40B4-BE49-F238E27FC236}">
                <a16:creationId xmlns:a16="http://schemas.microsoft.com/office/drawing/2014/main" id="{DFB459D8-7690-4BC1-BD18-BD7488FF0AA6}"/>
              </a:ext>
            </a:extLst>
          </p:cNvPr>
          <p:cNvSpPr txBox="1">
            <a:spLocks/>
          </p:cNvSpPr>
          <p:nvPr/>
        </p:nvSpPr>
        <p:spPr>
          <a:xfrm>
            <a:off x="6198602" y="6069169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$450</a:t>
            </a:r>
          </a:p>
        </p:txBody>
      </p:sp>
      <p:sp>
        <p:nvSpPr>
          <p:cNvPr id="56" name="Marcador de contenido 14">
            <a:extLst>
              <a:ext uri="{FF2B5EF4-FFF2-40B4-BE49-F238E27FC236}">
                <a16:creationId xmlns:a16="http://schemas.microsoft.com/office/drawing/2014/main" id="{9C3877C4-2D0D-4FF6-8B7E-75E4578C9909}"/>
              </a:ext>
            </a:extLst>
          </p:cNvPr>
          <p:cNvSpPr txBox="1">
            <a:spLocks/>
          </p:cNvSpPr>
          <p:nvPr/>
        </p:nvSpPr>
        <p:spPr>
          <a:xfrm>
            <a:off x="8941391" y="6089850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$130</a:t>
            </a:r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668_TF34076243" id="{E3F87E72-2767-44C0-8C4D-0D31A21E41A4}" vid="{257D5C2E-A5E4-4139-BD9D-27775CB2D76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esferas azules</Template>
  <TotalTime>51</TotalTime>
  <Words>300</Words>
  <Application>Microsoft Office PowerPoint</Application>
  <PresentationFormat>Widescreen</PresentationFormat>
  <Paragraphs>62</Paragraphs>
  <Slides>11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Tema de Office</vt:lpstr>
      <vt:lpstr>Mesa de sujeción </vt:lpstr>
      <vt:lpstr>Contexto y Problemática</vt:lpstr>
      <vt:lpstr>Propuesta de automatización</vt:lpstr>
      <vt:lpstr>Planos eléctricos</vt:lpstr>
      <vt:lpstr>Planos Neumáticos</vt:lpstr>
      <vt:lpstr>Simulación de Fluidsim</vt:lpstr>
      <vt:lpstr>Programa de Plc</vt:lpstr>
      <vt:lpstr>Video del prototipo</vt:lpstr>
      <vt:lpstr>Lista de materiales</vt:lpstr>
      <vt:lpstr>Conclusiones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Mesa de sujeción</dc:title>
  <dc:creator>LOZADA RIVERA DIEGO FRANCISCO</dc:creator>
  <cp:lastModifiedBy>Diego Lozada</cp:lastModifiedBy>
  <cp:revision>8</cp:revision>
  <dcterms:created xsi:type="dcterms:W3CDTF">2023-11-22T22:59:29Z</dcterms:created>
  <dcterms:modified xsi:type="dcterms:W3CDTF">2023-12-06T15:44:33Z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